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447" r:id="rId3"/>
    <p:sldId id="449" r:id="rId4"/>
    <p:sldId id="448" r:id="rId5"/>
    <p:sldId id="275" r:id="rId6"/>
    <p:sldId id="263" r:id="rId7"/>
    <p:sldId id="283" r:id="rId8"/>
    <p:sldId id="276" r:id="rId9"/>
    <p:sldId id="425" r:id="rId10"/>
    <p:sldId id="426" r:id="rId11"/>
    <p:sldId id="285" r:id="rId12"/>
    <p:sldId id="428" r:id="rId13"/>
    <p:sldId id="450" r:id="rId14"/>
    <p:sldId id="451" r:id="rId15"/>
    <p:sldId id="452" r:id="rId16"/>
    <p:sldId id="453" r:id="rId17"/>
    <p:sldId id="288" r:id="rId18"/>
    <p:sldId id="292" r:id="rId19"/>
    <p:sldId id="432" r:id="rId20"/>
    <p:sldId id="455" r:id="rId21"/>
    <p:sldId id="454" r:id="rId22"/>
    <p:sldId id="456" r:id="rId23"/>
    <p:sldId id="28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4E7DD-E499-4E54-AA5D-CE870BADEE1B}" type="datetimeFigureOut">
              <a:rPr lang="en-IE" smtClean="0"/>
              <a:t>02/11/2021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AD1C6-A4C4-4136-9118-0DDA7B65FD5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25542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Note to Teacher: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This PowerPoint</a:t>
            </a:r>
            <a:r>
              <a:rPr lang="en-US" baseline="0" dirty="0"/>
              <a:t> presentation should be used </a:t>
            </a:r>
            <a:r>
              <a:rPr lang="en-US" dirty="0"/>
              <a:t>in Slideshow View to display animated sequences.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45B17-7C23-7248-A729-9E49DE2748E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49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7E114F-C804-1E43-9324-B654A7480A8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030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7E114F-C804-1E43-9324-B654A7480A8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372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45B17-7C23-7248-A729-9E49DE2748E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675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7E114F-C804-1E43-9324-B654A7480A8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02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EE734-9D6D-43C2-8DF9-D887EC21CD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D78A37-782B-471E-ADD8-4AA85E64B9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F6C91E-869F-4D5C-96B1-89EFABFFE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434F-2BD5-4BC8-B187-3BA1A7461827}" type="datetimeFigureOut">
              <a:rPr lang="en-IE" smtClean="0"/>
              <a:t>02/11/2021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C5A538-592D-4245-A930-644C29114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E0CFD8-D55A-4548-9611-BAF7DD401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BCD04-CB57-46AB-8E5E-985131F315A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59695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B4D9D-FB6A-45A7-829B-5CAF432A7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FC925B-036E-4FF4-802D-A1530B729E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64098D-1D26-4576-82E9-740A80F2C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434F-2BD5-4BC8-B187-3BA1A7461827}" type="datetimeFigureOut">
              <a:rPr lang="en-IE" smtClean="0"/>
              <a:t>02/11/2021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19852E-EC0C-46C5-802A-E3795F272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C741DC-791F-4756-A6C6-E6F90219A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BCD04-CB57-46AB-8E5E-985131F315A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84991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CD3C20-BFD9-40DD-8184-DDAD991B64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F84A5C-8A22-4A14-89DD-5F92078353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490A9-F0E9-4FC6-8D20-6A0134DF7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434F-2BD5-4BC8-B187-3BA1A7461827}" type="datetimeFigureOut">
              <a:rPr lang="en-IE" smtClean="0"/>
              <a:t>02/11/2021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79B38-3691-463A-B5D6-BB738C12B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A006E-D790-471F-9124-A2B34D81B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BCD04-CB57-46AB-8E5E-985131F315A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61661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arthquake-1665891_128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5520" cy="68712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3CC065-F7EB-4F5A-936C-C11D76A122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1593"/>
            <a:ext cx="12192000" cy="137309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C0B21CF-1491-42BE-BB6A-AF53908A8DB2}"/>
              </a:ext>
            </a:extLst>
          </p:cNvPr>
          <p:cNvSpPr txBox="1">
            <a:spLocks/>
          </p:cNvSpPr>
          <p:nvPr userDrawn="1"/>
        </p:nvSpPr>
        <p:spPr>
          <a:xfrm>
            <a:off x="409965" y="4909426"/>
            <a:ext cx="11782035" cy="905377"/>
          </a:xfrm>
          <a:prstGeom prst="rect">
            <a:avLst/>
          </a:prstGeom>
        </p:spPr>
        <p:txBody>
          <a:bodyPr tIns="14400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Montserrat Light" panose="00000400000000000000" pitchFamily="50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r>
              <a:rPr lang="en-US" sz="4000" dirty="0">
                <a:latin typeface="+mj-lt"/>
              </a:rPr>
              <a:t>Earthquakes</a:t>
            </a:r>
            <a:endParaRPr lang="en-GB" sz="4000" dirty="0">
              <a:latin typeface="+mj-lt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B25CDC5-FF72-4CC3-A384-9738C164E55A}"/>
              </a:ext>
            </a:extLst>
          </p:cNvPr>
          <p:cNvSpPr>
            <a:spLocks noChangeAspect="1"/>
          </p:cNvSpPr>
          <p:nvPr userDrawn="1"/>
        </p:nvSpPr>
        <p:spPr>
          <a:xfrm>
            <a:off x="2619780" y="4938536"/>
            <a:ext cx="1104000" cy="82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GB" sz="4000" dirty="0">
                <a:solidFill>
                  <a:srgbClr val="009CE0"/>
                </a:solidFill>
                <a:latin typeface="+mn-lt"/>
              </a:rPr>
              <a:t>3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B24010-80C8-4C60-B9D7-72C34B5FBB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45" y="147736"/>
            <a:ext cx="677945" cy="71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68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797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665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95CD4-D20A-4E3E-94C5-C92E97CA6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6DC41-E8CF-45BB-ADAA-DECFD4078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A9E9C-3420-4AAC-8955-0E8C5CBAB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434F-2BD5-4BC8-B187-3BA1A7461827}" type="datetimeFigureOut">
              <a:rPr lang="en-IE" smtClean="0"/>
              <a:t>02/11/2021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1CCA2A-63D1-48C0-9504-57CF7AA51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9E41F8-5E38-433B-AD65-31E0B28F2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BCD04-CB57-46AB-8E5E-985131F315A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77041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4E3AC-B78E-4914-9283-9B2D54F75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BD0EED-293C-402D-8B7F-461BA11EA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6BF35-FD43-4C4B-A613-F28C8B6A9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434F-2BD5-4BC8-B187-3BA1A7461827}" type="datetimeFigureOut">
              <a:rPr lang="en-IE" smtClean="0"/>
              <a:t>02/11/2021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37C711-95FA-4EDB-9FAD-AD11677F0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AD7AB-DCD7-42B4-964D-480C814C6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BCD04-CB57-46AB-8E5E-985131F315A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48011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08DC6-3CE4-4A3E-88DA-228FDF70E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42135-5A15-4EA2-8963-587964DB30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42CEA-6D22-4A5F-A1F0-3499821E87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E10962-1953-4616-8125-73653CCBC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434F-2BD5-4BC8-B187-3BA1A7461827}" type="datetimeFigureOut">
              <a:rPr lang="en-IE" smtClean="0"/>
              <a:t>02/11/2021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53B1D2-690C-4326-B056-485D7139C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7548BA-94B4-4A80-BEA4-82DA176FE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BCD04-CB57-46AB-8E5E-985131F315A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45872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CE8C7-A504-470E-8C83-B57A545B5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A16924-DD50-4F76-8EAB-D89476E4A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9216C-B21B-46E2-AF16-472B5B0258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98537A-3F37-4939-AB10-09FCB153D7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588B68-8D4A-44C4-B9C2-52249B52F3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E2701C-7B1F-4819-AF71-6D4779096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434F-2BD5-4BC8-B187-3BA1A7461827}" type="datetimeFigureOut">
              <a:rPr lang="en-IE" smtClean="0"/>
              <a:t>02/11/2021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488119-71E0-4862-A679-9772AE57F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D46782-A1E6-460B-93D8-841C42EC2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BCD04-CB57-46AB-8E5E-985131F315A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37981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BC6F0-9671-44E5-94D8-74B97FD1C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E161F9-0DBB-439F-B2BA-00887E8A0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434F-2BD5-4BC8-B187-3BA1A7461827}" type="datetimeFigureOut">
              <a:rPr lang="en-IE" smtClean="0"/>
              <a:t>02/11/2021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54D42C-B37A-45A0-A3EA-A4CBF172F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7058EA-1E24-4D3A-9C02-C51E38F46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BCD04-CB57-46AB-8E5E-985131F315A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72938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11E314-DB2C-4E1A-A6C8-06A0DF942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434F-2BD5-4BC8-B187-3BA1A7461827}" type="datetimeFigureOut">
              <a:rPr lang="en-IE" smtClean="0"/>
              <a:t>02/11/2021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F324B3-EA43-4DCD-ACEE-444987F46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6D41A1-ACEA-4FFA-A3C8-8704AE5BD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BCD04-CB57-46AB-8E5E-985131F315A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23716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03D82-178C-44DB-A9E8-C653AF2B0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8DEFB-F623-4E21-946C-EFF8EDC45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8AA0CF-DECF-4FEA-AED4-1BF384B42B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1F04ED-ED52-4E6F-8619-85E832632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434F-2BD5-4BC8-B187-3BA1A7461827}" type="datetimeFigureOut">
              <a:rPr lang="en-IE" smtClean="0"/>
              <a:t>02/11/2021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798051-7E95-4FAD-9052-43AC3FD39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9C42C2-0442-4BF7-AE1C-2EC41375A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BCD04-CB57-46AB-8E5E-985131F315A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92344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FB9FC-1D14-4595-AF47-4C8BD1667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F5FA8A-F4CB-4513-AA02-8374931BBD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FCC20E-1EBA-451F-88F8-52FB952B1D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70D311-993F-458F-88C1-9451537B8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434F-2BD5-4BC8-B187-3BA1A7461827}" type="datetimeFigureOut">
              <a:rPr lang="en-IE" smtClean="0"/>
              <a:t>02/11/2021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DAF6FF-F7B1-426E-B486-49273C385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2F748C-31F9-4D6E-A855-7CF67C508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BCD04-CB57-46AB-8E5E-985131F315A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49376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3BC860-7B8C-463D-B744-466B59675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7989EE-D75D-4058-B71F-ABEFC43EF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FE1602-1E46-4CF2-8085-70FEBC509F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6434F-2BD5-4BC8-B187-3BA1A7461827}" type="datetimeFigureOut">
              <a:rPr lang="en-IE" smtClean="0"/>
              <a:t>02/11/2021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5D41-84B4-452B-B818-FC9062F7FD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FB499-0EC3-4213-A7D8-54C588E294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BCD04-CB57-46AB-8E5E-985131F315A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37586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n.m.wikipedia.org/wiki/File:Kinemetrics_seismograph.jpg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reativecommons.org/licenses/by-sa/3.0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geographeronline.net/plate-tectonics.html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reativecommons.org/licenses/by-nc-sa/3.0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2017_Pohang_earthquake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reativecommons.org/licenses/by-sa/3.0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7eABGpOHv8&amp;list=PLpSrprQMbT1cZ579bgFYft1PVY9lnRca2&amp;index=101&amp;t=236s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r_nFT2m-Vg&amp;list=RDCMUCpVm7bg6pXKo1Pr6k5kxG9A&amp;index=2" TargetMode="External"/><Relationship Id="rId2" Type="http://schemas.openxmlformats.org/officeDocument/2006/relationships/hyperlink" Target="https://www.youtube.com/watch?v=e7ho6z32yyo" TargetMode="Externa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youtube.com/watch?v=QogJIQV83pY&amp;list=PLpSrprQMbT1enjASJNldamFYLzzQjQI2B&amp;index=15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5510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203EA9-EA15-43E1-B886-CA7C931B4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"/>
            <a:ext cx="9332686" cy="666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192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95F4741-1992-4A15-A2FF-2D72250F0D33}"/>
              </a:ext>
            </a:extLst>
          </p:cNvPr>
          <p:cNvGrpSpPr/>
          <p:nvPr/>
        </p:nvGrpSpPr>
        <p:grpSpPr>
          <a:xfrm>
            <a:off x="1805817" y="268618"/>
            <a:ext cx="8271486" cy="523220"/>
            <a:chOff x="703846" y="499731"/>
            <a:chExt cx="8271486" cy="52322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1314B20-6717-46EA-84EC-673B08CAD1F8}"/>
                </a:ext>
              </a:extLst>
            </p:cNvPr>
            <p:cNvSpPr txBox="1"/>
            <p:nvPr/>
          </p:nvSpPr>
          <p:spPr>
            <a:xfrm>
              <a:off x="1348888" y="499731"/>
              <a:ext cx="76264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solidFill>
                    <a:srgbClr val="19A6C1"/>
                  </a:solidFill>
                </a:rPr>
                <a:t>Earthquakes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6F650C1-EF07-4066-ABB8-2FD5AD5B2629}"/>
                </a:ext>
              </a:extLst>
            </p:cNvPr>
            <p:cNvSpPr txBox="1"/>
            <p:nvPr/>
          </p:nvSpPr>
          <p:spPr>
            <a:xfrm>
              <a:off x="703846" y="499731"/>
              <a:ext cx="7953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solidFill>
                    <a:srgbClr val="E74958"/>
                  </a:solidFill>
                </a:rPr>
                <a:t>3.2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208" y="3311229"/>
            <a:ext cx="6056923" cy="352640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981830" y="1440000"/>
            <a:ext cx="7821726" cy="369332"/>
            <a:chOff x="861237" y="1958021"/>
            <a:chExt cx="7821726" cy="36933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48E39E5-C907-4450-9492-5681A7926E68}"/>
                </a:ext>
              </a:extLst>
            </p:cNvPr>
            <p:cNvSpPr txBox="1"/>
            <p:nvPr/>
          </p:nvSpPr>
          <p:spPr>
            <a:xfrm>
              <a:off x="978744" y="1958021"/>
              <a:ext cx="7704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latin typeface="+mj-lt"/>
                </a:rPr>
                <a:t>Focus: </a:t>
              </a:r>
              <a:r>
                <a:rPr lang="en-GB" dirty="0">
                  <a:latin typeface="+mj-lt"/>
                </a:rPr>
                <a:t>The place where an earthquake begins beneath the earth’s surface.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2C630E4-8E52-4EBF-8266-75914D5FD8E7}"/>
                </a:ext>
              </a:extLst>
            </p:cNvPr>
            <p:cNvSpPr/>
            <p:nvPr/>
          </p:nvSpPr>
          <p:spPr>
            <a:xfrm>
              <a:off x="861237" y="2089741"/>
              <a:ext cx="101009" cy="101009"/>
            </a:xfrm>
            <a:prstGeom prst="ellipse">
              <a:avLst/>
            </a:prstGeom>
            <a:solidFill>
              <a:srgbClr val="F6A8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980994" y="2088000"/>
            <a:ext cx="8296237" cy="369332"/>
            <a:chOff x="861237" y="1958021"/>
            <a:chExt cx="8296237" cy="36933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48E39E5-C907-4450-9492-5681A7926E68}"/>
                </a:ext>
              </a:extLst>
            </p:cNvPr>
            <p:cNvSpPr txBox="1"/>
            <p:nvPr/>
          </p:nvSpPr>
          <p:spPr>
            <a:xfrm>
              <a:off x="978743" y="1958021"/>
              <a:ext cx="81787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latin typeface="+mj-lt"/>
                </a:rPr>
                <a:t>Shock waves: </a:t>
              </a:r>
              <a:r>
                <a:rPr lang="en-GB" dirty="0">
                  <a:latin typeface="+mj-lt"/>
                </a:rPr>
                <a:t>Also called ‘seismic waves’. These spread out in circles from the focus.</a:t>
              </a:r>
              <a:endParaRPr lang="en-GB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2C630E4-8E52-4EBF-8266-75914D5FD8E7}"/>
                </a:ext>
              </a:extLst>
            </p:cNvPr>
            <p:cNvSpPr/>
            <p:nvPr/>
          </p:nvSpPr>
          <p:spPr>
            <a:xfrm>
              <a:off x="861237" y="2089741"/>
              <a:ext cx="101009" cy="101009"/>
            </a:xfrm>
            <a:prstGeom prst="ellipse">
              <a:avLst/>
            </a:prstGeom>
            <a:solidFill>
              <a:srgbClr val="F6A8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980993" y="2736000"/>
            <a:ext cx="3743776" cy="923330"/>
            <a:chOff x="861237" y="1958021"/>
            <a:chExt cx="3743776" cy="92333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48E39E5-C907-4450-9492-5681A7926E68}"/>
                </a:ext>
              </a:extLst>
            </p:cNvPr>
            <p:cNvSpPr txBox="1"/>
            <p:nvPr/>
          </p:nvSpPr>
          <p:spPr>
            <a:xfrm>
              <a:off x="978743" y="1958021"/>
              <a:ext cx="362627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latin typeface="+mj-lt"/>
                </a:rPr>
                <a:t>Epicentre: </a:t>
              </a:r>
              <a:r>
                <a:rPr lang="en-GB" dirty="0">
                  <a:latin typeface="+mj-lt"/>
                </a:rPr>
                <a:t>The point on the earth’s surface that is directly above the focus of the earthquake. 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2C630E4-8E52-4EBF-8266-75914D5FD8E7}"/>
                </a:ext>
              </a:extLst>
            </p:cNvPr>
            <p:cNvSpPr/>
            <p:nvPr/>
          </p:nvSpPr>
          <p:spPr>
            <a:xfrm>
              <a:off x="861237" y="2089741"/>
              <a:ext cx="101009" cy="101009"/>
            </a:xfrm>
            <a:prstGeom prst="ellipse">
              <a:avLst/>
            </a:prstGeom>
            <a:solidFill>
              <a:srgbClr val="F6A8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980993" y="3890372"/>
            <a:ext cx="2630084" cy="646331"/>
            <a:chOff x="861237" y="1958021"/>
            <a:chExt cx="2630084" cy="64633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48E39E5-C907-4450-9492-5681A7926E68}"/>
                </a:ext>
              </a:extLst>
            </p:cNvPr>
            <p:cNvSpPr txBox="1"/>
            <p:nvPr/>
          </p:nvSpPr>
          <p:spPr>
            <a:xfrm>
              <a:off x="978744" y="1958021"/>
              <a:ext cx="25125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latin typeface="+mj-lt"/>
                </a:rPr>
                <a:t>Fault: </a:t>
              </a:r>
              <a:r>
                <a:rPr lang="en-GB" dirty="0">
                  <a:latin typeface="+mj-lt"/>
                </a:rPr>
                <a:t>A large crack in the earth’s crust.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2C630E4-8E52-4EBF-8266-75914D5FD8E7}"/>
                </a:ext>
              </a:extLst>
            </p:cNvPr>
            <p:cNvSpPr/>
            <p:nvPr/>
          </p:nvSpPr>
          <p:spPr>
            <a:xfrm>
              <a:off x="861237" y="2089741"/>
              <a:ext cx="101009" cy="101009"/>
            </a:xfrm>
            <a:prstGeom prst="ellipse">
              <a:avLst/>
            </a:prstGeom>
            <a:solidFill>
              <a:srgbClr val="F6A8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4837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29F5266-DFE8-4B5B-A999-671818E39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2224" y="294000"/>
            <a:ext cx="5333999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6"/>
                </a:solidFill>
              </a:rPr>
              <a:t>Parts of an Earthquake</a:t>
            </a:r>
            <a:endParaRPr lang="en-IE" sz="3600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B9DB382F-3335-4308-B15A-0C4DEBA84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6601" y="1270636"/>
            <a:ext cx="5539624" cy="4316728"/>
          </a:xfrm>
        </p:spPr>
        <p:txBody>
          <a:bodyPr>
            <a:normAutofit/>
          </a:bodyPr>
          <a:lstStyle/>
          <a:p>
            <a:r>
              <a:rPr lang="en-IE" sz="1800" b="1" dirty="0"/>
              <a:t>Fault line: </a:t>
            </a:r>
            <a:r>
              <a:rPr lang="en-IE" sz="1800" dirty="0"/>
              <a:t>the fracture in the rock caused when plates move. </a:t>
            </a:r>
            <a:endParaRPr lang="en-IE" sz="1800" b="1" dirty="0"/>
          </a:p>
          <a:p>
            <a:r>
              <a:rPr lang="en-IE" sz="1800" b="1" dirty="0"/>
              <a:t>Focus</a:t>
            </a:r>
            <a:r>
              <a:rPr lang="en-IE" sz="1800" dirty="0"/>
              <a:t>: point on the fault line where the earthquake begins.</a:t>
            </a:r>
            <a:endParaRPr lang="en-IE" sz="1600" dirty="0"/>
          </a:p>
          <a:p>
            <a:r>
              <a:rPr lang="en-IE" sz="1800" b="1" dirty="0"/>
              <a:t>Seismic waves</a:t>
            </a:r>
            <a:r>
              <a:rPr lang="en-IE" sz="1800" dirty="0"/>
              <a:t>: vibrations caused by the earthquake sent out from the focus.</a:t>
            </a:r>
            <a:endParaRPr lang="en-IE" sz="1800" b="1" dirty="0"/>
          </a:p>
          <a:p>
            <a:r>
              <a:rPr lang="en-IE" sz="1800" b="1" dirty="0"/>
              <a:t>Epicentre</a:t>
            </a:r>
            <a:r>
              <a:rPr lang="en-IE" sz="1800" dirty="0"/>
              <a:t>: the point on the surface directly above the focus, where seismic waves are strongest.</a:t>
            </a:r>
            <a:endParaRPr lang="en-IE" sz="1800" b="1" dirty="0"/>
          </a:p>
          <a:p>
            <a:r>
              <a:rPr lang="en-IE" sz="1800" b="1" dirty="0"/>
              <a:t>Aftershocks: </a:t>
            </a:r>
            <a:r>
              <a:rPr lang="en-IE" sz="1800" dirty="0"/>
              <a:t>smaller earthquakes that follow the main-shock.</a:t>
            </a:r>
            <a:endParaRPr lang="en-IE" sz="1800" b="1" dirty="0"/>
          </a:p>
        </p:txBody>
      </p:sp>
      <p:sp>
        <p:nvSpPr>
          <p:cNvPr id="26" name="Content Placeholder 15">
            <a:extLst>
              <a:ext uri="{FF2B5EF4-FFF2-40B4-BE49-F238E27FC236}">
                <a16:creationId xmlns:a16="http://schemas.microsoft.com/office/drawing/2014/main" id="{5BC9B29F-5B38-4C95-A642-ADA580BD1683}"/>
              </a:ext>
            </a:extLst>
          </p:cNvPr>
          <p:cNvSpPr txBox="1">
            <a:spLocks/>
          </p:cNvSpPr>
          <p:nvPr/>
        </p:nvSpPr>
        <p:spPr>
          <a:xfrm>
            <a:off x="1041400" y="1825625"/>
            <a:ext cx="47752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49894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49894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4989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4989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4989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I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1F31BC-9798-4FE8-9AD2-07278E83B3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90" y="841829"/>
            <a:ext cx="5686255" cy="556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21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831A0-7936-4800-954D-1BACFFC7F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Measuring Earthquakes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69892-4D2B-4928-A667-7D76328C3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The strength of an earthquake is called its </a:t>
            </a:r>
            <a:r>
              <a:rPr lang="en-IE" dirty="0">
                <a:solidFill>
                  <a:srgbClr val="FF0000"/>
                </a:solidFill>
              </a:rPr>
              <a:t>magnitude.</a:t>
            </a:r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91775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97962-F201-4228-949C-D3B7C9369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2DD61B-6A02-43C4-B047-6F43A87809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Seismograph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633BBC-C2FB-4A4F-BF8E-2C4607DD060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E" dirty="0"/>
              <a:t>The instrument used to measure and record an earthquake and how long it lasted is the seismograph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3BFC5A-1BD4-40A7-A5B3-5D276E9652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6AC574C-2422-4596-8590-B00F85D8214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62399" y="1789043"/>
            <a:ext cx="5467614" cy="440062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98BEED9-F5B9-448A-A80D-6942CD30FA72}"/>
              </a:ext>
            </a:extLst>
          </p:cNvPr>
          <p:cNvSpPr txBox="1"/>
          <p:nvPr/>
        </p:nvSpPr>
        <p:spPr>
          <a:xfrm>
            <a:off x="6062399" y="6189663"/>
            <a:ext cx="54676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>
                <a:hlinkClick r:id="rId3" tooltip="http://en.m.wikipedia.org/wiki/File:Kinemetrics_seismograph.jpg"/>
              </a:rPr>
              <a:t>This Photo</a:t>
            </a:r>
            <a:r>
              <a:rPr lang="en-IE" sz="900"/>
              <a:t> by Unknown Author is licensed under </a:t>
            </a:r>
            <a:r>
              <a:rPr lang="en-IE" sz="900">
                <a:hlinkClick r:id="rId4" tooltip="https://creativecommons.org/licenses/by-sa/3.0/"/>
              </a:rPr>
              <a:t>CC BY-SA</a:t>
            </a:r>
            <a:endParaRPr lang="en-IE" sz="900"/>
          </a:p>
        </p:txBody>
      </p:sp>
    </p:spTree>
    <p:extLst>
      <p:ext uri="{BB962C8B-B14F-4D97-AF65-F5344CB8AC3E}">
        <p14:creationId xmlns:p14="http://schemas.microsoft.com/office/powerpoint/2010/main" val="2278090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92E8C-8E86-4C98-AD56-F64BCF475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28620C-809D-48A9-B445-6EE1593B7E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Richter Scale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EFD77C-0EC5-4CB3-9F54-49F1868D0F6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E" dirty="0"/>
              <a:t>Original scale used to measure the magnitude of an earthquake.</a:t>
            </a:r>
          </a:p>
          <a:p>
            <a:r>
              <a:rPr lang="en-IE" dirty="0"/>
              <a:t>Each one unit increase means the earthquake is ten times more powerful.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6802EC-8EB3-4B8E-8085-9909D34427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5458F0D-10E7-470C-A170-D1FF14E0F8E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72200" y="3103404"/>
            <a:ext cx="5183188" cy="248793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6590BA-9EAC-42E3-920F-0074D83AFEA1}"/>
              </a:ext>
            </a:extLst>
          </p:cNvPr>
          <p:cNvSpPr txBox="1"/>
          <p:nvPr/>
        </p:nvSpPr>
        <p:spPr>
          <a:xfrm>
            <a:off x="6172200" y="5591334"/>
            <a:ext cx="51831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>
                <a:hlinkClick r:id="rId3" tooltip="http://www.thegeographeronline.net/plate-tectonics.html"/>
              </a:rPr>
              <a:t>This Photo</a:t>
            </a:r>
            <a:r>
              <a:rPr lang="en-IE" sz="900"/>
              <a:t> by Unknown Author is licensed under </a:t>
            </a:r>
            <a:r>
              <a:rPr lang="en-IE" sz="900">
                <a:hlinkClick r:id="rId4" tooltip="https://creativecommons.org/licenses/by-nc-sa/3.0/"/>
              </a:rPr>
              <a:t>CC BY-SA-NC</a:t>
            </a:r>
            <a:endParaRPr lang="en-IE" sz="900"/>
          </a:p>
        </p:txBody>
      </p:sp>
    </p:spTree>
    <p:extLst>
      <p:ext uri="{BB962C8B-B14F-4D97-AF65-F5344CB8AC3E}">
        <p14:creationId xmlns:p14="http://schemas.microsoft.com/office/powerpoint/2010/main" val="801300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379FB-012D-4A49-BF52-8ACD165CF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80C04F-1359-4072-A6D9-5E01C514CF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Moment Magnitude Scale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2C24E-B7A6-416F-9882-012448D2856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E" dirty="0"/>
              <a:t>It has replaced the Richter scale as it is more reliable.</a:t>
            </a:r>
          </a:p>
          <a:p>
            <a:r>
              <a:rPr lang="en-IE" dirty="0"/>
              <a:t>The scale goes </a:t>
            </a:r>
            <a:r>
              <a:rPr lang="en-IE"/>
              <a:t>from 1-10.</a:t>
            </a:r>
            <a:endParaRPr lang="en-IE" dirty="0"/>
          </a:p>
          <a:p>
            <a:r>
              <a:rPr lang="en-GB" dirty="0"/>
              <a:t>I</a:t>
            </a:r>
            <a:r>
              <a:rPr lang="en-IE" dirty="0"/>
              <a:t>t also uses ground movement to measure the earthquakes strength.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FD9C5A-B714-4095-BEA7-FC757A1872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561B693-A7AA-45A7-846E-FC8CB571273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897217" y="2001078"/>
            <a:ext cx="5671931" cy="407402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A5EF30-4979-4C04-87C4-8343EBF48F00}"/>
              </a:ext>
            </a:extLst>
          </p:cNvPr>
          <p:cNvSpPr txBox="1"/>
          <p:nvPr/>
        </p:nvSpPr>
        <p:spPr>
          <a:xfrm>
            <a:off x="5897217" y="6075098"/>
            <a:ext cx="56719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>
                <a:hlinkClick r:id="rId3" tooltip="https://en.wikipedia.org/wiki/2017_Pohang_earthquake"/>
              </a:rPr>
              <a:t>This Photo</a:t>
            </a:r>
            <a:r>
              <a:rPr lang="en-IE" sz="900"/>
              <a:t> by Unknown Author is licensed under </a:t>
            </a:r>
            <a:r>
              <a:rPr lang="en-IE" sz="900">
                <a:hlinkClick r:id="rId4" tooltip="https://creativecommons.org/licenses/by-sa/3.0/"/>
              </a:rPr>
              <a:t>CC BY-SA</a:t>
            </a:r>
            <a:endParaRPr lang="en-IE" sz="900"/>
          </a:p>
        </p:txBody>
      </p:sp>
    </p:spTree>
    <p:extLst>
      <p:ext uri="{BB962C8B-B14F-4D97-AF65-F5344CB8AC3E}">
        <p14:creationId xmlns:p14="http://schemas.microsoft.com/office/powerpoint/2010/main" val="598203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95F4741-1992-4A15-A2FF-2D72250F0D33}"/>
              </a:ext>
            </a:extLst>
          </p:cNvPr>
          <p:cNvGrpSpPr/>
          <p:nvPr/>
        </p:nvGrpSpPr>
        <p:grpSpPr>
          <a:xfrm>
            <a:off x="1805817" y="268618"/>
            <a:ext cx="8271486" cy="523220"/>
            <a:chOff x="703846" y="499731"/>
            <a:chExt cx="8271486" cy="52322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1314B20-6717-46EA-84EC-673B08CAD1F8}"/>
                </a:ext>
              </a:extLst>
            </p:cNvPr>
            <p:cNvSpPr txBox="1"/>
            <p:nvPr/>
          </p:nvSpPr>
          <p:spPr>
            <a:xfrm>
              <a:off x="1348888" y="499731"/>
              <a:ext cx="76264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solidFill>
                    <a:srgbClr val="19A6C1"/>
                  </a:solidFill>
                </a:rPr>
                <a:t>Measuring Earthquakes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6F650C1-EF07-4066-ABB8-2FD5AD5B2629}"/>
                </a:ext>
              </a:extLst>
            </p:cNvPr>
            <p:cNvSpPr txBox="1"/>
            <p:nvPr/>
          </p:nvSpPr>
          <p:spPr>
            <a:xfrm>
              <a:off x="703846" y="499731"/>
              <a:ext cx="7953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solidFill>
                    <a:srgbClr val="E74958"/>
                  </a:solidFill>
                </a:rPr>
                <a:t>3.4</a:t>
              </a:r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919553" y="1245333"/>
          <a:ext cx="8419082" cy="5212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08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882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Seismograph</a:t>
                      </a:r>
                    </a:p>
                  </a:txBody>
                  <a:tcPr>
                    <a:lnL w="12700" cap="flat" cmpd="sng" algn="ctr">
                      <a:solidFill>
                        <a:srgbClr val="3797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7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7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7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97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instrument</a:t>
                      </a:r>
                      <a:r>
                        <a:rPr lang="en-US" baseline="0" dirty="0"/>
                        <a:t> used to </a:t>
                      </a:r>
                      <a:r>
                        <a:rPr lang="en-US" dirty="0"/>
                        <a:t>measure and record an earthquake and how long it lasted. 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Phone apps today allow you to carry your own seismograph in your pocket!</a:t>
                      </a:r>
                    </a:p>
                  </a:txBody>
                  <a:tcPr>
                    <a:lnL w="12700" cap="flat" cmpd="sng" algn="ctr">
                      <a:solidFill>
                        <a:srgbClr val="3797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7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7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7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Richter scale</a:t>
                      </a:r>
                    </a:p>
                  </a:txBody>
                  <a:tcPr>
                    <a:lnL w="12700" cap="flat" cmpd="sng" algn="ctr">
                      <a:solidFill>
                        <a:srgbClr val="3797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7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7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7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97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original scale used to measure the magnitude (strength) of an earthquake.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This scale goes from 1 to 8. 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Each one-unit increase means that the earthquake is ten times more powerful than it was at the  previous unit. </a:t>
                      </a:r>
                    </a:p>
                  </a:txBody>
                  <a:tcPr>
                    <a:lnL w="12700" cap="flat" cmpd="sng" algn="ctr">
                      <a:solidFill>
                        <a:srgbClr val="3797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7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7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7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Moment magnitude scale</a:t>
                      </a:r>
                    </a:p>
                  </a:txBody>
                  <a:tcPr>
                    <a:lnL w="12700" cap="flat" cmpd="sng" algn="ctr">
                      <a:solidFill>
                        <a:srgbClr val="3797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7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7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7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97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Used</a:t>
                      </a:r>
                      <a:r>
                        <a:rPr lang="en-US" baseline="0" dirty="0"/>
                        <a:t> to </a:t>
                      </a:r>
                      <a:r>
                        <a:rPr lang="en-US" dirty="0"/>
                        <a:t>measure the magnitude of earthquakes. 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It replaced the Richter scale because it is more reliable for larger earthquakes. 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The scale goes from 1 to 10.</a:t>
                      </a:r>
                    </a:p>
                  </a:txBody>
                  <a:tcPr>
                    <a:lnL w="12700" cap="flat" cmpd="sng" algn="ctr">
                      <a:solidFill>
                        <a:srgbClr val="3797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97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97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97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026220" y="1327048"/>
            <a:ext cx="6051083" cy="6256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26220" y="2038707"/>
            <a:ext cx="6051083" cy="6256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007265" y="2778065"/>
            <a:ext cx="6293459" cy="6256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007265" y="3593255"/>
            <a:ext cx="6051083" cy="4068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026221" y="4056979"/>
            <a:ext cx="6051083" cy="6256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026221" y="4796338"/>
            <a:ext cx="6051083" cy="3601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026221" y="5308934"/>
            <a:ext cx="6051083" cy="7503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007265" y="6059300"/>
            <a:ext cx="6051083" cy="3601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0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95F4741-1992-4A15-A2FF-2D72250F0D33}"/>
              </a:ext>
            </a:extLst>
          </p:cNvPr>
          <p:cNvGrpSpPr/>
          <p:nvPr/>
        </p:nvGrpSpPr>
        <p:grpSpPr>
          <a:xfrm>
            <a:off x="1805817" y="268618"/>
            <a:ext cx="8271486" cy="523220"/>
            <a:chOff x="703846" y="499731"/>
            <a:chExt cx="8271486" cy="52322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1314B20-6717-46EA-84EC-673B08CAD1F8}"/>
                </a:ext>
              </a:extLst>
            </p:cNvPr>
            <p:cNvSpPr txBox="1"/>
            <p:nvPr/>
          </p:nvSpPr>
          <p:spPr>
            <a:xfrm>
              <a:off x="1348888" y="499731"/>
              <a:ext cx="76264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solidFill>
                    <a:srgbClr val="19A6C1"/>
                  </a:solidFill>
                </a:rPr>
                <a:t>Studying Earthquakes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6F650C1-EF07-4066-ABB8-2FD5AD5B2629}"/>
                </a:ext>
              </a:extLst>
            </p:cNvPr>
            <p:cNvSpPr txBox="1"/>
            <p:nvPr/>
          </p:nvSpPr>
          <p:spPr>
            <a:xfrm>
              <a:off x="703846" y="499731"/>
              <a:ext cx="7953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solidFill>
                    <a:srgbClr val="E74958"/>
                  </a:solidFill>
                </a:rPr>
                <a:t>3.1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737874" y="1452568"/>
            <a:ext cx="3553738" cy="5163719"/>
            <a:chOff x="3057560" y="2027499"/>
            <a:chExt cx="3258000" cy="4734000"/>
          </a:xfrm>
        </p:grpSpPr>
        <p:sp>
          <p:nvSpPr>
            <p:cNvPr id="21" name="Rectangle: Rounded Corners 11">
              <a:extLst>
                <a:ext uri="{FF2B5EF4-FFF2-40B4-BE49-F238E27FC236}">
                  <a16:creationId xmlns:a16="http://schemas.microsoft.com/office/drawing/2014/main" id="{534625A2-EC6D-43C7-B6AA-3DDDF5E17C1B}"/>
                </a:ext>
              </a:extLst>
            </p:cNvPr>
            <p:cNvSpPr/>
            <p:nvPr/>
          </p:nvSpPr>
          <p:spPr>
            <a:xfrm>
              <a:off x="3057560" y="2027499"/>
              <a:ext cx="3258000" cy="4734000"/>
            </a:xfrm>
            <a:prstGeom prst="roundRect">
              <a:avLst>
                <a:gd name="adj" fmla="val 1245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lumMod val="6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9350" y="2058284"/>
              <a:ext cx="3183488" cy="4658505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267D9920-557F-46F0-8D9B-11580A6971FA}"/>
              </a:ext>
            </a:extLst>
          </p:cNvPr>
          <p:cNvSpPr txBox="1"/>
          <p:nvPr/>
        </p:nvSpPr>
        <p:spPr>
          <a:xfrm>
            <a:off x="1812000" y="1242972"/>
            <a:ext cx="4244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The San Andreas Fault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981830" y="1994493"/>
            <a:ext cx="4270478" cy="646331"/>
            <a:chOff x="861237" y="1958021"/>
            <a:chExt cx="4270478" cy="64633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48E39E5-C907-4450-9492-5681A7926E68}"/>
                </a:ext>
              </a:extLst>
            </p:cNvPr>
            <p:cNvSpPr txBox="1"/>
            <p:nvPr/>
          </p:nvSpPr>
          <p:spPr>
            <a:xfrm>
              <a:off x="978744" y="1958021"/>
              <a:ext cx="41529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+mj-lt"/>
                </a:rPr>
                <a:t>A large crack in the earth’s crust that marks a plate boundary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2C630E4-8E52-4EBF-8266-75914D5FD8E7}"/>
                </a:ext>
              </a:extLst>
            </p:cNvPr>
            <p:cNvSpPr/>
            <p:nvPr/>
          </p:nvSpPr>
          <p:spPr>
            <a:xfrm>
              <a:off x="861237" y="2089741"/>
              <a:ext cx="101009" cy="101009"/>
            </a:xfrm>
            <a:prstGeom prst="ellipse">
              <a:avLst/>
            </a:prstGeom>
            <a:solidFill>
              <a:srgbClr val="F6A8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980994" y="2869991"/>
            <a:ext cx="7822563" cy="369332"/>
            <a:chOff x="861237" y="1958021"/>
            <a:chExt cx="7822563" cy="369332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48E39E5-C907-4450-9492-5681A7926E68}"/>
                </a:ext>
              </a:extLst>
            </p:cNvPr>
            <p:cNvSpPr txBox="1"/>
            <p:nvPr/>
          </p:nvSpPr>
          <p:spPr>
            <a:xfrm>
              <a:off x="978744" y="1958021"/>
              <a:ext cx="7705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ga-IE" dirty="0">
                  <a:latin typeface="+mj-lt"/>
                </a:rPr>
                <a:t>Located in California</a:t>
              </a:r>
              <a:endParaRPr lang="en-GB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2C630E4-8E52-4EBF-8266-75914D5FD8E7}"/>
                </a:ext>
              </a:extLst>
            </p:cNvPr>
            <p:cNvSpPr/>
            <p:nvPr/>
          </p:nvSpPr>
          <p:spPr>
            <a:xfrm>
              <a:off x="861237" y="2089741"/>
              <a:ext cx="101009" cy="101009"/>
            </a:xfrm>
            <a:prstGeom prst="ellipse">
              <a:avLst/>
            </a:prstGeom>
            <a:solidFill>
              <a:srgbClr val="F6A8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980994" y="3445991"/>
            <a:ext cx="4608067" cy="369332"/>
            <a:chOff x="861237" y="1958021"/>
            <a:chExt cx="4608067" cy="369332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48E39E5-C907-4450-9492-5681A7926E68}"/>
                </a:ext>
              </a:extLst>
            </p:cNvPr>
            <p:cNvSpPr txBox="1"/>
            <p:nvPr/>
          </p:nvSpPr>
          <p:spPr>
            <a:xfrm>
              <a:off x="978744" y="1958021"/>
              <a:ext cx="44905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+mj-lt"/>
                </a:rPr>
                <a:t>Slow-moving North American plate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2C630E4-8E52-4EBF-8266-75914D5FD8E7}"/>
                </a:ext>
              </a:extLst>
            </p:cNvPr>
            <p:cNvSpPr/>
            <p:nvPr/>
          </p:nvSpPr>
          <p:spPr>
            <a:xfrm>
              <a:off x="861237" y="2089741"/>
              <a:ext cx="101009" cy="101009"/>
            </a:xfrm>
            <a:prstGeom prst="ellipse">
              <a:avLst/>
            </a:prstGeom>
            <a:solidFill>
              <a:srgbClr val="F6A8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980994" y="4057200"/>
            <a:ext cx="7822563" cy="369332"/>
            <a:chOff x="861237" y="1958021"/>
            <a:chExt cx="7822563" cy="369332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48E39E5-C907-4450-9492-5681A7926E68}"/>
                </a:ext>
              </a:extLst>
            </p:cNvPr>
            <p:cNvSpPr txBox="1"/>
            <p:nvPr/>
          </p:nvSpPr>
          <p:spPr>
            <a:xfrm>
              <a:off x="978744" y="1958021"/>
              <a:ext cx="7705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+mj-lt"/>
                </a:rPr>
                <a:t>Faster-moving Pacific plate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2C630E4-8E52-4EBF-8266-75914D5FD8E7}"/>
                </a:ext>
              </a:extLst>
            </p:cNvPr>
            <p:cNvSpPr/>
            <p:nvPr/>
          </p:nvSpPr>
          <p:spPr>
            <a:xfrm>
              <a:off x="861237" y="2089741"/>
              <a:ext cx="101009" cy="101009"/>
            </a:xfrm>
            <a:prstGeom prst="ellipse">
              <a:avLst/>
            </a:prstGeom>
            <a:solidFill>
              <a:srgbClr val="F6A8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980994" y="4669201"/>
            <a:ext cx="4271315" cy="646331"/>
            <a:chOff x="861237" y="1958021"/>
            <a:chExt cx="4271315" cy="646331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48E39E5-C907-4450-9492-5681A7926E68}"/>
                </a:ext>
              </a:extLst>
            </p:cNvPr>
            <p:cNvSpPr txBox="1"/>
            <p:nvPr/>
          </p:nvSpPr>
          <p:spPr>
            <a:xfrm>
              <a:off x="978744" y="1958021"/>
              <a:ext cx="41538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+mj-lt"/>
                </a:rPr>
                <a:t>When the plates touch, they can lock together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2C630E4-8E52-4EBF-8266-75914D5FD8E7}"/>
                </a:ext>
              </a:extLst>
            </p:cNvPr>
            <p:cNvSpPr/>
            <p:nvPr/>
          </p:nvSpPr>
          <p:spPr>
            <a:xfrm>
              <a:off x="861237" y="2089741"/>
              <a:ext cx="101009" cy="101009"/>
            </a:xfrm>
            <a:prstGeom prst="ellipse">
              <a:avLst/>
            </a:prstGeom>
            <a:solidFill>
              <a:srgbClr val="F6A8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981201" y="5596885"/>
            <a:ext cx="4243433" cy="646331"/>
            <a:chOff x="861237" y="1958021"/>
            <a:chExt cx="4243433" cy="646331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48E39E5-C907-4450-9492-5681A7926E68}"/>
                </a:ext>
              </a:extLst>
            </p:cNvPr>
            <p:cNvSpPr txBox="1"/>
            <p:nvPr/>
          </p:nvSpPr>
          <p:spPr>
            <a:xfrm>
              <a:off x="978744" y="1958021"/>
              <a:ext cx="41259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+mj-lt"/>
                </a:rPr>
                <a:t>An earthquake occurs when one plate suddenly jumps forward, slips or breaks 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72C630E4-8E52-4EBF-8266-75914D5FD8E7}"/>
                </a:ext>
              </a:extLst>
            </p:cNvPr>
            <p:cNvSpPr/>
            <p:nvPr/>
          </p:nvSpPr>
          <p:spPr>
            <a:xfrm>
              <a:off x="861237" y="2089741"/>
              <a:ext cx="101009" cy="101009"/>
            </a:xfrm>
            <a:prstGeom prst="ellipse">
              <a:avLst/>
            </a:prstGeom>
            <a:solidFill>
              <a:srgbClr val="F6A8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115539" y="1640224"/>
            <a:ext cx="4337597" cy="4613766"/>
            <a:chOff x="3057560" y="2705558"/>
            <a:chExt cx="3258000" cy="3465433"/>
          </a:xfrm>
        </p:grpSpPr>
        <p:sp>
          <p:nvSpPr>
            <p:cNvPr id="49" name="Rectangle: Rounded Corners 11">
              <a:extLst>
                <a:ext uri="{FF2B5EF4-FFF2-40B4-BE49-F238E27FC236}">
                  <a16:creationId xmlns:a16="http://schemas.microsoft.com/office/drawing/2014/main" id="{534625A2-EC6D-43C7-B6AA-3DDDF5E17C1B}"/>
                </a:ext>
              </a:extLst>
            </p:cNvPr>
            <p:cNvSpPr/>
            <p:nvPr/>
          </p:nvSpPr>
          <p:spPr>
            <a:xfrm>
              <a:off x="3057560" y="2705558"/>
              <a:ext cx="3258000" cy="3465433"/>
            </a:xfrm>
            <a:prstGeom prst="roundRect">
              <a:avLst>
                <a:gd name="adj" fmla="val 1245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lumMod val="6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5951" y="2759294"/>
              <a:ext cx="3170286" cy="33639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978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29F5266-DFE8-4B5B-A999-671818E39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6043" y="188686"/>
            <a:ext cx="5672391" cy="197394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6"/>
                </a:solidFill>
              </a:rPr>
              <a:t>San Andreas Fault</a:t>
            </a:r>
            <a:endParaRPr lang="en-IE" sz="3600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B9DB382F-3335-4308-B15A-0C4DEBA84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8615" y="2162629"/>
            <a:ext cx="4907968" cy="3619275"/>
          </a:xfrm>
        </p:spPr>
        <p:txBody>
          <a:bodyPr>
            <a:normAutofit/>
          </a:bodyPr>
          <a:lstStyle/>
          <a:p>
            <a:r>
              <a:rPr lang="en-IE" sz="1800" dirty="0"/>
              <a:t>Triggered where two plates slide past each other.</a:t>
            </a:r>
          </a:p>
          <a:p>
            <a:r>
              <a:rPr lang="en-IE" sz="1800" dirty="0"/>
              <a:t>Friction causes the plates to lock together.</a:t>
            </a:r>
          </a:p>
          <a:p>
            <a:r>
              <a:rPr lang="en-IE" sz="1800" dirty="0"/>
              <a:t>Pressure and stress build up until the rock breaks and the plate jolts forward, triggering an earthquake.</a:t>
            </a:r>
          </a:p>
          <a:p>
            <a:r>
              <a:rPr lang="en-IE" sz="1800" dirty="0"/>
              <a:t>E.g. </a:t>
            </a:r>
            <a:r>
              <a:rPr lang="en-IE" sz="1800" b="1" dirty="0"/>
              <a:t>San Andreas Fault </a:t>
            </a:r>
            <a:r>
              <a:rPr lang="en-IE" sz="1800" dirty="0"/>
              <a:t>lies on the boundary between Pacific and North American plates. </a:t>
            </a:r>
          </a:p>
        </p:txBody>
      </p:sp>
      <p:sp>
        <p:nvSpPr>
          <p:cNvPr id="26" name="Content Placeholder 15">
            <a:extLst>
              <a:ext uri="{FF2B5EF4-FFF2-40B4-BE49-F238E27FC236}">
                <a16:creationId xmlns:a16="http://schemas.microsoft.com/office/drawing/2014/main" id="{5BC9B29F-5B38-4C95-A642-ADA580BD1683}"/>
              </a:ext>
            </a:extLst>
          </p:cNvPr>
          <p:cNvSpPr txBox="1">
            <a:spLocks/>
          </p:cNvSpPr>
          <p:nvPr/>
        </p:nvSpPr>
        <p:spPr>
          <a:xfrm>
            <a:off x="1041400" y="1825625"/>
            <a:ext cx="47752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49894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49894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4989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4989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4989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I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AE247E-421B-47E2-A14F-69C75B5BC11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089" y="681037"/>
            <a:ext cx="5440300" cy="539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73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D882A-C577-473B-982A-66D3C2B19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20D7DB-A71E-4D47-A0D1-D44860F1D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>
                <a:solidFill>
                  <a:srgbClr val="FF0000"/>
                </a:solidFill>
              </a:rPr>
              <a:t>Learning Intentions </a:t>
            </a:r>
            <a:r>
              <a:rPr lang="en-IE" dirty="0"/>
              <a:t>: </a:t>
            </a:r>
            <a:r>
              <a:rPr lang="en-IE" dirty="0">
                <a:solidFill>
                  <a:srgbClr val="FF0000"/>
                </a:solidFill>
              </a:rPr>
              <a:t>By the end of this topic I will be able to </a:t>
            </a:r>
            <a:r>
              <a:rPr lang="en-IE" dirty="0"/>
              <a:t>:</a:t>
            </a:r>
          </a:p>
          <a:p>
            <a:r>
              <a:rPr lang="en-IE" dirty="0"/>
              <a:t>Explain how an earthquake occurs using key terminology and diagrams.</a:t>
            </a:r>
          </a:p>
          <a:p>
            <a:r>
              <a:rPr lang="en-IE" dirty="0"/>
              <a:t>Describe where earthquakes occur and why</a:t>
            </a:r>
          </a:p>
          <a:p>
            <a:r>
              <a:rPr lang="en-IE" dirty="0"/>
              <a:t>Describe the economic and social impacts of earthquakes on </a:t>
            </a:r>
            <a:r>
              <a:rPr lang="en-IE" dirty="0" err="1"/>
              <a:t>Chilke</a:t>
            </a:r>
            <a:r>
              <a:rPr lang="en-IE" dirty="0"/>
              <a:t> and Nepal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344396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8CF15-F31C-44F1-9E56-128405A26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San Francisco Earthquakes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8E00B-5CE0-4AAD-9101-A13F800C0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1906</a:t>
            </a:r>
          </a:p>
          <a:p>
            <a:r>
              <a:rPr lang="en-GB" dirty="0"/>
              <a:t>The 1906 San Francisco earthquake struck the coast of Northern California </a:t>
            </a:r>
            <a:r>
              <a:rPr lang="en-GB" b="1" dirty="0"/>
              <a:t>at 5:12 a.m. on Wednesday, April 18</a:t>
            </a:r>
            <a:r>
              <a:rPr lang="en-GB" dirty="0"/>
              <a:t>, with an estimated moment magnitude of 7.9 and a maximum Mercalli intensity of XI (Extreme). ... The events are remembered as one of the worst and deadliest earthquakes in the history of the United States.</a:t>
            </a:r>
            <a:endParaRPr lang="en-IE" dirty="0"/>
          </a:p>
          <a:p>
            <a:r>
              <a:rPr lang="en-GB" dirty="0"/>
              <a:t>San Francisco Earthquake of 1989</a:t>
            </a:r>
          </a:p>
          <a:p>
            <a:r>
              <a:rPr lang="en-GB" dirty="0"/>
              <a:t>On October 17, 1989, a magnitude 6.9 earthquake hit the San Francisco Bay Area, killing 67 people and causing more than $5 billion in damages.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597335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D9DB8-8AC8-4CE2-B284-74021A98A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5A04E-DF66-45C8-B269-92EA963D7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San Francisco 1989 Footage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C98DA4-12D6-4738-A027-CE28A23C3261}"/>
              </a:ext>
            </a:extLst>
          </p:cNvPr>
          <p:cNvSpPr/>
          <p:nvPr/>
        </p:nvSpPr>
        <p:spPr>
          <a:xfrm>
            <a:off x="3048000" y="296733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E" dirty="0">
                <a:hlinkClick r:id="rId2"/>
              </a:rPr>
              <a:t>https://www.youtube.com/watch?v=Z7eABGpOHv8&amp;list=PLpSrprQMbT1cZ579bgFYft1PVY9lnRca2&amp;index=101&amp;t=236s</a:t>
            </a:r>
            <a:endParaRPr lang="en-IE" dirty="0"/>
          </a:p>
          <a:p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487004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55B57-7B1F-4790-86E3-4F0866D54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B2009-9FA5-4378-8A75-0B850B7E14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Ian Stewart Berkley College</a:t>
            </a:r>
          </a:p>
        </p:txBody>
      </p:sp>
    </p:spTree>
    <p:extLst>
      <p:ext uri="{BB962C8B-B14F-4D97-AF65-F5344CB8AC3E}">
        <p14:creationId xmlns:p14="http://schemas.microsoft.com/office/powerpoint/2010/main" val="9903893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95F4741-1992-4A15-A2FF-2D72250F0D33}"/>
              </a:ext>
            </a:extLst>
          </p:cNvPr>
          <p:cNvGrpSpPr/>
          <p:nvPr/>
        </p:nvGrpSpPr>
        <p:grpSpPr>
          <a:xfrm>
            <a:off x="1805817" y="268618"/>
            <a:ext cx="8271486" cy="523220"/>
            <a:chOff x="703846" y="499731"/>
            <a:chExt cx="8271486" cy="52322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1314B20-6717-46EA-84EC-673B08CAD1F8}"/>
                </a:ext>
              </a:extLst>
            </p:cNvPr>
            <p:cNvSpPr txBox="1"/>
            <p:nvPr/>
          </p:nvSpPr>
          <p:spPr>
            <a:xfrm>
              <a:off x="1348888" y="499731"/>
              <a:ext cx="76264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solidFill>
                    <a:srgbClr val="19A6C1"/>
                  </a:solidFill>
                </a:rPr>
                <a:t>Tsunami Waves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6F650C1-EF07-4066-ABB8-2FD5AD5B2629}"/>
                </a:ext>
              </a:extLst>
            </p:cNvPr>
            <p:cNvSpPr txBox="1"/>
            <p:nvPr/>
          </p:nvSpPr>
          <p:spPr>
            <a:xfrm>
              <a:off x="703846" y="499731"/>
              <a:ext cx="7953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solidFill>
                    <a:srgbClr val="E74958"/>
                  </a:solidFill>
                </a:rPr>
                <a:t>3.3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67D9920-557F-46F0-8D9B-11580A6971FA}"/>
              </a:ext>
            </a:extLst>
          </p:cNvPr>
          <p:cNvSpPr txBox="1"/>
          <p:nvPr/>
        </p:nvSpPr>
        <p:spPr>
          <a:xfrm>
            <a:off x="1812000" y="1242972"/>
            <a:ext cx="4244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How </a:t>
            </a:r>
            <a:r>
              <a:rPr lang="en-GB" b="1"/>
              <a:t>a tsunami </a:t>
            </a:r>
            <a:r>
              <a:rPr lang="en-GB" b="1" dirty="0"/>
              <a:t>happens</a:t>
            </a:r>
          </a:p>
        </p:txBody>
      </p:sp>
      <p:pic>
        <p:nvPicPr>
          <p:cNvPr id="8" name="Picture 7" descr="tsunam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44" y="1811200"/>
            <a:ext cx="9180000" cy="50895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67D9920-557F-46F0-8D9B-11580A6971FA}"/>
              </a:ext>
            </a:extLst>
          </p:cNvPr>
          <p:cNvSpPr txBox="1"/>
          <p:nvPr/>
        </p:nvSpPr>
        <p:spPr>
          <a:xfrm>
            <a:off x="1678663" y="2179414"/>
            <a:ext cx="40176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An </a:t>
            </a:r>
            <a:r>
              <a:rPr lang="en-GB" b="1" dirty="0">
                <a:latin typeface="+mj-lt"/>
              </a:rPr>
              <a:t>undersea earthquake </a:t>
            </a:r>
            <a:r>
              <a:rPr lang="en-GB" dirty="0">
                <a:latin typeface="+mj-lt"/>
              </a:rPr>
              <a:t>disturbs the seabed and causes </a:t>
            </a:r>
            <a:r>
              <a:rPr lang="en-GB" b="1" dirty="0">
                <a:latin typeface="+mj-lt"/>
              </a:rPr>
              <a:t>power waves </a:t>
            </a:r>
            <a:r>
              <a:rPr lang="en-GB" dirty="0">
                <a:latin typeface="+mj-lt"/>
              </a:rPr>
              <a:t>to move out quickly in all directions.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7D9920-557F-46F0-8D9B-11580A6971FA}"/>
              </a:ext>
            </a:extLst>
          </p:cNvPr>
          <p:cNvSpPr txBox="1"/>
          <p:nvPr/>
        </p:nvSpPr>
        <p:spPr>
          <a:xfrm>
            <a:off x="7471834" y="5715041"/>
            <a:ext cx="32275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		The waves become </a:t>
            </a:r>
          </a:p>
          <a:p>
            <a:r>
              <a:rPr lang="en-GB" b="1" dirty="0">
                <a:latin typeface="+mj-lt"/>
              </a:rPr>
              <a:t>much higher </a:t>
            </a:r>
            <a:r>
              <a:rPr lang="en-GB" dirty="0">
                <a:latin typeface="+mj-lt"/>
              </a:rPr>
              <a:t>as they approach </a:t>
            </a:r>
          </a:p>
          <a:p>
            <a:r>
              <a:rPr lang="en-GB" dirty="0">
                <a:latin typeface="+mj-lt"/>
              </a:rPr>
              <a:t>shallow water near the coast.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7D9920-557F-46F0-8D9B-11580A6971FA}"/>
              </a:ext>
            </a:extLst>
          </p:cNvPr>
          <p:cNvSpPr txBox="1"/>
          <p:nvPr/>
        </p:nvSpPr>
        <p:spPr>
          <a:xfrm>
            <a:off x="8547596" y="1745753"/>
            <a:ext cx="21204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A tsunami can devastate low-lying 		areas.</a:t>
            </a:r>
          </a:p>
        </p:txBody>
      </p:sp>
    </p:spTree>
    <p:extLst>
      <p:ext uri="{BB962C8B-B14F-4D97-AF65-F5344CB8AC3E}">
        <p14:creationId xmlns:p14="http://schemas.microsoft.com/office/powerpoint/2010/main" val="159952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B8C14-C245-425F-888D-BD63A0436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Class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3A2607-7755-4667-9E15-C02D92ADD3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Key terms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B25758-52C9-4E1C-89E4-DF7B6BA099C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E" dirty="0"/>
              <a:t>Seismologist</a:t>
            </a:r>
          </a:p>
          <a:p>
            <a:r>
              <a:rPr lang="en-IE" dirty="0"/>
              <a:t>Shock waves/Seismic waves</a:t>
            </a:r>
          </a:p>
          <a:p>
            <a:r>
              <a:rPr lang="en-IE" dirty="0"/>
              <a:t>Magnitude</a:t>
            </a:r>
          </a:p>
          <a:p>
            <a:r>
              <a:rPr lang="en-IE" dirty="0"/>
              <a:t>Epicentre</a:t>
            </a:r>
          </a:p>
          <a:p>
            <a:r>
              <a:rPr lang="en-IE" dirty="0"/>
              <a:t>Focus</a:t>
            </a:r>
          </a:p>
          <a:p>
            <a:r>
              <a:rPr lang="en-IE" dirty="0"/>
              <a:t>Fault line</a:t>
            </a:r>
          </a:p>
          <a:p>
            <a:endParaRPr lang="en-I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9BE8BF-2AD1-4590-B93C-B1A756214B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D5C80D-8673-4E3F-B384-E88EE3ACF58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69716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FFD5D-4DF2-4E95-BF25-A86C9F27E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Ian Stewart Convection Currents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F576D-5B32-47D5-A2C1-6EB40A5109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18:20</a:t>
            </a:r>
          </a:p>
        </p:txBody>
      </p:sp>
    </p:spTree>
    <p:extLst>
      <p:ext uri="{BB962C8B-B14F-4D97-AF65-F5344CB8AC3E}">
        <p14:creationId xmlns:p14="http://schemas.microsoft.com/office/powerpoint/2010/main" val="3900247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95F4741-1992-4A15-A2FF-2D72250F0D33}"/>
              </a:ext>
            </a:extLst>
          </p:cNvPr>
          <p:cNvGrpSpPr/>
          <p:nvPr/>
        </p:nvGrpSpPr>
        <p:grpSpPr>
          <a:xfrm>
            <a:off x="1805817" y="268618"/>
            <a:ext cx="8271486" cy="523220"/>
            <a:chOff x="703846" y="499731"/>
            <a:chExt cx="8271486" cy="52322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1314B20-6717-46EA-84EC-673B08CAD1F8}"/>
                </a:ext>
              </a:extLst>
            </p:cNvPr>
            <p:cNvSpPr txBox="1"/>
            <p:nvPr/>
          </p:nvSpPr>
          <p:spPr>
            <a:xfrm>
              <a:off x="1348888" y="499731"/>
              <a:ext cx="76264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solidFill>
                    <a:srgbClr val="19A6C1"/>
                  </a:solidFill>
                </a:rPr>
                <a:t>Studying Earthquakes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6F650C1-EF07-4066-ABB8-2FD5AD5B2629}"/>
                </a:ext>
              </a:extLst>
            </p:cNvPr>
            <p:cNvSpPr txBox="1"/>
            <p:nvPr/>
          </p:nvSpPr>
          <p:spPr>
            <a:xfrm>
              <a:off x="703846" y="499731"/>
              <a:ext cx="7953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solidFill>
                    <a:srgbClr val="E74958"/>
                  </a:solidFill>
                </a:rPr>
                <a:t>3.1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805817" y="1886895"/>
            <a:ext cx="4495148" cy="1015663"/>
            <a:chOff x="861237" y="1958021"/>
            <a:chExt cx="4495148" cy="101566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48E39E5-C907-4450-9492-5681A7926E68}"/>
                </a:ext>
              </a:extLst>
            </p:cNvPr>
            <p:cNvSpPr txBox="1"/>
            <p:nvPr/>
          </p:nvSpPr>
          <p:spPr>
            <a:xfrm>
              <a:off x="978745" y="1958021"/>
              <a:ext cx="43776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latin typeface="+mj-lt"/>
                </a:rPr>
                <a:t>An </a:t>
              </a:r>
              <a:r>
                <a:rPr lang="en-GB" sz="2000" b="1" dirty="0">
                  <a:latin typeface="+mj-lt"/>
                </a:rPr>
                <a:t>earthquake</a:t>
              </a:r>
              <a:r>
                <a:rPr lang="en-GB" sz="2000" dirty="0">
                  <a:latin typeface="+mj-lt"/>
                </a:rPr>
                <a:t> is the sudden shaking of the earth caused by the movement of the earth’s </a:t>
              </a:r>
              <a:r>
                <a:rPr lang="en-GB" sz="2000" b="1" dirty="0">
                  <a:latin typeface="+mj-lt"/>
                </a:rPr>
                <a:t>crust</a:t>
              </a:r>
              <a:r>
                <a:rPr lang="en-GB" sz="2000" dirty="0">
                  <a:latin typeface="+mj-lt"/>
                </a:rPr>
                <a:t>. </a:t>
              </a:r>
              <a:endParaRPr lang="en-GB" sz="2000" b="1" dirty="0">
                <a:latin typeface="+mj-lt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2C630E4-8E52-4EBF-8266-75914D5FD8E7}"/>
                </a:ext>
              </a:extLst>
            </p:cNvPr>
            <p:cNvSpPr/>
            <p:nvPr/>
          </p:nvSpPr>
          <p:spPr>
            <a:xfrm>
              <a:off x="861237" y="2089741"/>
              <a:ext cx="101009" cy="101009"/>
            </a:xfrm>
            <a:prstGeom prst="ellipse">
              <a:avLst/>
            </a:prstGeom>
            <a:solidFill>
              <a:srgbClr val="F6A8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804980" y="3111097"/>
            <a:ext cx="4495984" cy="1015663"/>
            <a:chOff x="861237" y="1958021"/>
            <a:chExt cx="4495984" cy="101566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48E39E5-C907-4450-9492-5681A7926E68}"/>
                </a:ext>
              </a:extLst>
            </p:cNvPr>
            <p:cNvSpPr txBox="1"/>
            <p:nvPr/>
          </p:nvSpPr>
          <p:spPr>
            <a:xfrm>
              <a:off x="978744" y="1958021"/>
              <a:ext cx="437847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Most earthquakes occur along the edges of large </a:t>
              </a:r>
              <a:r>
                <a:rPr lang="en-GB" sz="2000" b="1" dirty="0"/>
                <a:t>plates</a:t>
              </a:r>
              <a:r>
                <a:rPr lang="en-GB" sz="2000" dirty="0"/>
                <a:t>, where they </a:t>
              </a:r>
              <a:r>
                <a:rPr lang="en-GB" sz="2000" b="1" dirty="0"/>
                <a:t>collide </a:t>
              </a:r>
              <a:r>
                <a:rPr lang="en-GB" sz="2000" dirty="0"/>
                <a:t>or </a:t>
              </a:r>
              <a:r>
                <a:rPr lang="en-GB" sz="2000" b="1" dirty="0"/>
                <a:t>slide </a:t>
              </a:r>
              <a:r>
                <a:rPr lang="en-GB" sz="2000" dirty="0"/>
                <a:t>past each other.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2C630E4-8E52-4EBF-8266-75914D5FD8E7}"/>
                </a:ext>
              </a:extLst>
            </p:cNvPr>
            <p:cNvSpPr/>
            <p:nvPr/>
          </p:nvSpPr>
          <p:spPr>
            <a:xfrm>
              <a:off x="861237" y="2089741"/>
              <a:ext cx="101009" cy="101009"/>
            </a:xfrm>
            <a:prstGeom prst="ellipse">
              <a:avLst/>
            </a:prstGeom>
            <a:solidFill>
              <a:srgbClr val="F6A8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804981" y="4262543"/>
            <a:ext cx="4363291" cy="1015663"/>
            <a:chOff x="861237" y="1958020"/>
            <a:chExt cx="4363291" cy="101566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48E39E5-C907-4450-9492-5681A7926E68}"/>
                </a:ext>
              </a:extLst>
            </p:cNvPr>
            <p:cNvSpPr txBox="1"/>
            <p:nvPr/>
          </p:nvSpPr>
          <p:spPr>
            <a:xfrm>
              <a:off x="978743" y="1958020"/>
              <a:ext cx="424578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>
                  <a:latin typeface="+mj-lt"/>
                </a:rPr>
                <a:t>Seismologists</a:t>
              </a:r>
              <a:r>
                <a:rPr lang="en-GB" sz="2000" dirty="0">
                  <a:latin typeface="+mj-lt"/>
                </a:rPr>
                <a:t> are scientists who study earthquakes and try predict when they might occur again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2C630E4-8E52-4EBF-8266-75914D5FD8E7}"/>
                </a:ext>
              </a:extLst>
            </p:cNvPr>
            <p:cNvSpPr/>
            <p:nvPr/>
          </p:nvSpPr>
          <p:spPr>
            <a:xfrm>
              <a:off x="861237" y="2089741"/>
              <a:ext cx="101009" cy="101009"/>
            </a:xfrm>
            <a:prstGeom prst="ellipse">
              <a:avLst/>
            </a:prstGeom>
            <a:solidFill>
              <a:srgbClr val="F6A8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513303" y="1509494"/>
            <a:ext cx="3204000" cy="4734000"/>
            <a:chOff x="2901256" y="2027499"/>
            <a:chExt cx="3204000" cy="4734000"/>
          </a:xfrm>
        </p:grpSpPr>
        <p:sp>
          <p:nvSpPr>
            <p:cNvPr id="27" name="Rectangle: Rounded Corners 11">
              <a:extLst>
                <a:ext uri="{FF2B5EF4-FFF2-40B4-BE49-F238E27FC236}">
                  <a16:creationId xmlns:a16="http://schemas.microsoft.com/office/drawing/2014/main" id="{534625A2-EC6D-43C7-B6AA-3DDDF5E17C1B}"/>
                </a:ext>
              </a:extLst>
            </p:cNvPr>
            <p:cNvSpPr>
              <a:spLocks/>
            </p:cNvSpPr>
            <p:nvPr/>
          </p:nvSpPr>
          <p:spPr>
            <a:xfrm>
              <a:off x="2901256" y="2027499"/>
              <a:ext cx="3204000" cy="4734000"/>
            </a:xfrm>
            <a:prstGeom prst="roundRect">
              <a:avLst>
                <a:gd name="adj" fmla="val 1245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lumMod val="6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1918" y="2058284"/>
              <a:ext cx="3095979" cy="4658505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6513600" y="1513606"/>
            <a:ext cx="3564000" cy="4734000"/>
            <a:chOff x="2901256" y="2027499"/>
            <a:chExt cx="3564000" cy="4734000"/>
          </a:xfrm>
        </p:grpSpPr>
        <p:sp>
          <p:nvSpPr>
            <p:cNvPr id="30" name="Rectangle: Rounded Corners 11">
              <a:extLst>
                <a:ext uri="{FF2B5EF4-FFF2-40B4-BE49-F238E27FC236}">
                  <a16:creationId xmlns:a16="http://schemas.microsoft.com/office/drawing/2014/main" id="{534625A2-EC6D-43C7-B6AA-3DDDF5E17C1B}"/>
                </a:ext>
              </a:extLst>
            </p:cNvPr>
            <p:cNvSpPr/>
            <p:nvPr/>
          </p:nvSpPr>
          <p:spPr>
            <a:xfrm>
              <a:off x="2901256" y="2027499"/>
              <a:ext cx="3564000" cy="4734000"/>
            </a:xfrm>
            <a:prstGeom prst="roundRect">
              <a:avLst>
                <a:gd name="adj" fmla="val 1245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lumMod val="6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4155" y="2058284"/>
              <a:ext cx="3493878" cy="46585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496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1835700" y="754743"/>
            <a:ext cx="8520600" cy="1120232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lvl="0"/>
            <a:r>
              <a:rPr lang="en-GB" b="1" dirty="0"/>
              <a:t>Locations of Earthquakes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1835702" y="2009725"/>
            <a:ext cx="2557467" cy="34164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lvl="0"/>
            <a:r>
              <a:rPr lang="en-US" sz="2400" dirty="0">
                <a:solidFill>
                  <a:srgbClr val="000000"/>
                </a:solidFill>
              </a:rPr>
              <a:t>Nearly all earthquakes across the globe occur at plate boundaries, with 80 per cent of all seismic activity occurring along the Pacific Ocean’s subduction zones.</a:t>
            </a:r>
          </a:p>
          <a:p>
            <a:pPr lvl="0"/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5" name="Picture 4" descr="4.6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368" y="2009726"/>
            <a:ext cx="5759932" cy="48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286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7534A-38CC-4A0F-B390-D2E9E47D7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AF605-6E98-469F-855D-72F9F24FF8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E963D1-0E03-4DB9-904C-23F796642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6399" y="1"/>
            <a:ext cx="1081314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27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20354-AA10-429C-9027-075EC517E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Earthquakes Why? Clip 2 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ABB754-7178-44C4-94E4-D8A05F7345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>
                <a:hlinkClick r:id="rId2"/>
              </a:rPr>
              <a:t>https://www.youtube.com/watch?v=e7ho6z32yyo</a:t>
            </a:r>
            <a:endParaRPr lang="en-IE" dirty="0"/>
          </a:p>
          <a:p>
            <a:endParaRPr lang="en-IE" dirty="0"/>
          </a:p>
          <a:p>
            <a:r>
              <a:rPr lang="en-GB" dirty="0">
                <a:hlinkClick r:id="rId3"/>
              </a:rPr>
              <a:t>Earthquakes 101 | National Geographic – YouTube</a:t>
            </a:r>
            <a:endParaRPr lang="en-GB" dirty="0"/>
          </a:p>
          <a:p>
            <a:endParaRPr lang="en-GB" dirty="0"/>
          </a:p>
          <a:p>
            <a:r>
              <a:rPr lang="en-GB" dirty="0">
                <a:hlinkClick r:id="rId4"/>
              </a:rPr>
              <a:t>https://www.youtube.com/watch?v=QogJIQV83pY&amp;list=PLpSrprQMbT1enjASJNldamFYLzzQjQI2B&amp;index=15</a:t>
            </a:r>
            <a:endParaRPr lang="en-GB" dirty="0"/>
          </a:p>
          <a:p>
            <a:r>
              <a:rPr lang="en-GB" dirty="0"/>
              <a:t> </a:t>
            </a:r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9956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15">
            <a:extLst>
              <a:ext uri="{FF2B5EF4-FFF2-40B4-BE49-F238E27FC236}">
                <a16:creationId xmlns:a16="http://schemas.microsoft.com/office/drawing/2014/main" id="{5BC9B29F-5B38-4C95-A642-ADA580BD1683}"/>
              </a:ext>
            </a:extLst>
          </p:cNvPr>
          <p:cNvSpPr txBox="1">
            <a:spLocks/>
          </p:cNvSpPr>
          <p:nvPr/>
        </p:nvSpPr>
        <p:spPr>
          <a:xfrm>
            <a:off x="2305050" y="2226469"/>
            <a:ext cx="35814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49894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49894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4989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4989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4989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sz="21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06B1B6-F675-4911-B0B1-3D30A3A1CBE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1" y="1452416"/>
            <a:ext cx="8592457" cy="5282213"/>
          </a:xfrm>
          <a:prstGeom prst="rect">
            <a:avLst/>
          </a:prstGeom>
        </p:spPr>
      </p:pic>
      <p:sp>
        <p:nvSpPr>
          <p:cNvPr id="4" name="Title 7">
            <a:extLst>
              <a:ext uri="{FF2B5EF4-FFF2-40B4-BE49-F238E27FC236}">
                <a16:creationId xmlns:a16="http://schemas.microsoft.com/office/drawing/2014/main" id="{56496356-B947-4CDD-8338-3C0199AC4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9798" y="748188"/>
            <a:ext cx="5212407" cy="99417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/>
                </a:solidFill>
              </a:rPr>
              <a:t>Earthquake Distribution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575945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873</Words>
  <Application>Microsoft Office PowerPoint</Application>
  <PresentationFormat>Widescreen</PresentationFormat>
  <Paragraphs>112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Lato Medium</vt:lpstr>
      <vt:lpstr>Office Theme</vt:lpstr>
      <vt:lpstr>PowerPoint Presentation</vt:lpstr>
      <vt:lpstr>PowerPoint Presentation</vt:lpstr>
      <vt:lpstr>Class 1</vt:lpstr>
      <vt:lpstr>Ian Stewart Convection Currents</vt:lpstr>
      <vt:lpstr>PowerPoint Presentation</vt:lpstr>
      <vt:lpstr>Locations of Earthquakes</vt:lpstr>
      <vt:lpstr>PowerPoint Presentation</vt:lpstr>
      <vt:lpstr>Earthquakes Why? Clip 2 </vt:lpstr>
      <vt:lpstr>Earthquake Distribution</vt:lpstr>
      <vt:lpstr>PowerPoint Presentation</vt:lpstr>
      <vt:lpstr>PowerPoint Presentation</vt:lpstr>
      <vt:lpstr>Parts of an Earthquake</vt:lpstr>
      <vt:lpstr>Measuring Earthquakes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San Andreas Fault</vt:lpstr>
      <vt:lpstr>San Francisco Earthquakes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Mr. Connell</dc:creator>
  <cp:lastModifiedBy>Mr. Connell</cp:lastModifiedBy>
  <cp:revision>17</cp:revision>
  <dcterms:created xsi:type="dcterms:W3CDTF">2021-10-31T15:55:06Z</dcterms:created>
  <dcterms:modified xsi:type="dcterms:W3CDTF">2021-11-02T18:25:44Z</dcterms:modified>
</cp:coreProperties>
</file>